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344" r:id="rId4"/>
    <p:sldId id="345" r:id="rId5"/>
    <p:sldId id="346" r:id="rId6"/>
    <p:sldId id="351" r:id="rId7"/>
    <p:sldId id="349" r:id="rId8"/>
    <p:sldId id="403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8" r:id="rId20"/>
    <p:sldId id="362" r:id="rId21"/>
    <p:sldId id="364" r:id="rId22"/>
    <p:sldId id="365" r:id="rId23"/>
    <p:sldId id="366" r:id="rId24"/>
    <p:sldId id="372" r:id="rId25"/>
    <p:sldId id="367" r:id="rId26"/>
    <p:sldId id="363" r:id="rId27"/>
    <p:sldId id="369" r:id="rId28"/>
    <p:sldId id="373" r:id="rId29"/>
    <p:sldId id="267" r:id="rId30"/>
    <p:sldId id="266" r:id="rId31"/>
    <p:sldId id="269" r:id="rId32"/>
    <p:sldId id="272" r:id="rId33"/>
    <p:sldId id="285" r:id="rId34"/>
    <p:sldId id="289" r:id="rId35"/>
    <p:sldId id="288" r:id="rId36"/>
    <p:sldId id="296" r:id="rId37"/>
    <p:sldId id="312" r:id="rId38"/>
    <p:sldId id="298" r:id="rId39"/>
    <p:sldId id="300" r:id="rId40"/>
    <p:sldId id="315" r:id="rId41"/>
    <p:sldId id="316" r:id="rId42"/>
    <p:sldId id="317" r:id="rId43"/>
    <p:sldId id="309" r:id="rId44"/>
    <p:sldId id="374" r:id="rId45"/>
    <p:sldId id="375" r:id="rId46"/>
    <p:sldId id="376" r:id="rId47"/>
    <p:sldId id="377" r:id="rId48"/>
    <p:sldId id="378" r:id="rId49"/>
    <p:sldId id="379" r:id="rId50"/>
    <p:sldId id="327" r:id="rId51"/>
    <p:sldId id="347" r:id="rId52"/>
    <p:sldId id="350" r:id="rId53"/>
    <p:sldId id="380" r:id="rId54"/>
    <p:sldId id="385" r:id="rId55"/>
    <p:sldId id="386" r:id="rId56"/>
    <p:sldId id="400" r:id="rId57"/>
    <p:sldId id="382" r:id="rId58"/>
    <p:sldId id="388" r:id="rId59"/>
    <p:sldId id="383" r:id="rId60"/>
    <p:sldId id="392" r:id="rId61"/>
    <p:sldId id="393" r:id="rId62"/>
    <p:sldId id="384" r:id="rId63"/>
    <p:sldId id="389" r:id="rId64"/>
    <p:sldId id="390" r:id="rId65"/>
    <p:sldId id="391" r:id="rId66"/>
    <p:sldId id="381" r:id="rId67"/>
    <p:sldId id="394" r:id="rId68"/>
    <p:sldId id="395" r:id="rId69"/>
    <p:sldId id="396" r:id="rId70"/>
    <p:sldId id="397" r:id="rId71"/>
    <p:sldId id="398" r:id="rId72"/>
    <p:sldId id="399" r:id="rId73"/>
    <p:sldId id="401" r:id="rId74"/>
    <p:sldId id="402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84E40-03F7-45C7-911F-E53ABBC52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CD012E-A16A-4D85-9B3E-2DE7CDF5A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FD25EA-22BF-4834-951B-8AC4699FA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3E474-00F0-4F51-8C3D-A3B6F67C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2DB008-85EC-40B8-AF53-F18B16E51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53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ECD76-E71A-4840-A0C2-B67D8A06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4E7045-BE82-4472-B22B-B6ABA0B4A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8ABC1E-5E88-4F38-9827-96D90AC4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C9E054-F44F-4E52-8A3E-1E011BABB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DFAD98-2504-4584-8F51-C9624E2B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8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C15A87-1967-42A8-8214-51F97A7704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5F272A-95F7-4902-A6E0-EDC8855B2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8A02C5-3319-4615-AA4C-9CC838EF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E369B9-F841-45D4-A519-A665707D2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99E97D-F830-4A84-802A-D5339A5CE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37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DEBE1-8F3F-4D75-9F05-EDEB98AA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6BE9D8-6F71-4BA2-99CA-7D7605C4B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4BDADB-F10D-46D4-B3B1-803791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F6BB7E-0862-472C-81A3-9CBA4D6C9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408200-0363-42AA-9AD5-9B3EFAB9D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89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F7D4D-E161-4279-906F-B5F06E00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EE35B2-5158-4AB1-A08A-EE0005CF1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F3FD54-6F98-4841-B1F9-77B31F0B4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1582E9-62A8-4CC8-BDD3-D6E7840C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63692D-87A6-40F7-921C-AE9DF54A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07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06141-AE68-45E4-8B98-283C3166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067F24-9FD1-44D1-93CB-F7FA89DA7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2C658D-5071-4386-B536-BCCDB31DD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B42755-46B9-4590-AE61-3ECD674C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684C54-76AF-4318-BB73-FE5E1D10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9B992E-0F35-4C45-9969-2FE92B2F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0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DA59F-CFA1-42D9-9067-716373A09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CC211C-AA73-4485-B022-85348CAD9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01DE1B1-E041-458F-B16F-AEA364CD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CB44A0-42DE-441F-B876-C850433D9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9D26ED-C0EF-4AC2-8830-8197C917B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2DAE326-39A3-4AB0-A2C7-3937761B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4F1064-5084-45AA-828C-3826A9F7A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53588F-03C5-4DD0-86A6-9B94F6A18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7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CF36F-C503-4B66-95C9-5FF3D369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37C2AC-A76D-4EF7-AF34-EF6C9AC9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1405A7-6FD9-43CC-906E-42ADA59B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0CF50D-9A58-4AB0-9CEB-BC2D5136E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268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846CA2-5057-4B43-9F4E-9E432C05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AFE225E-29AB-4E3D-B2AF-72248960B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40EA9-AE71-4DDB-99AC-0B9E1E69D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63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6D479-F0C8-4F57-B5D9-38BA6599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0B76D-9C24-4B82-8F93-001FAACD2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32C76F-A466-4E1E-A0DB-D7EAFA7B1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F225AD-1FBE-44A8-A84F-A9450EC3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464AA8-2F09-4600-9AB4-CD38315E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9182EC-39A4-4266-8155-AD238856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67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522BB-7209-4343-B2F3-D1FD16D0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9B6251-F113-41C7-948C-37A6E4CB2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4ECCBA0-FD96-4960-B339-AB39D27BE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395EB1-3F2E-42C0-BE74-FB94E1B92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64745C-DF2D-4F93-A292-AE14A748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C8D35F-71B1-4092-A146-696C7597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5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FA334A-B9E5-46AE-8678-2FE3097D8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14C6BF-F41D-4473-8FCE-94D70AF98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42F8F7-E4A8-4393-B0F8-CFDC43FBA9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06A30-3F65-4D43-A9FE-5B078A5A18D8}" type="datetimeFigureOut">
              <a:rPr lang="zh-CN" altLang="en-US" smtClean="0"/>
              <a:t>2018/11/8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CBB6B5-BEB7-46BA-A840-D79290178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B28E84-4191-411F-A883-7A7A55BE3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8608F-677F-4555-938D-6AAA191CDC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50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D68C4D83-FA09-4368-A303-D0CCE23AC79F}"/>
              </a:ext>
            </a:extLst>
          </p:cNvPr>
          <p:cNvSpPr txBox="1"/>
          <p:nvPr/>
        </p:nvSpPr>
        <p:spPr>
          <a:xfrm>
            <a:off x="1578643" y="1585135"/>
            <a:ext cx="903471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Idea, Prototype, Production</a:t>
            </a:r>
          </a:p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The Evolution Enabled in Shenzhen</a:t>
            </a:r>
          </a:p>
          <a:p>
            <a:pPr algn="ctr"/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r"/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algn="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For Open FIESTA</a:t>
            </a:r>
            <a:endParaRPr lang="zh-CN" altLang="en-US" sz="300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81E285-62F9-4BC6-A937-42ABD9C9C5E1}"/>
              </a:ext>
            </a:extLst>
          </p:cNvPr>
          <p:cNvSpPr txBox="1"/>
          <p:nvPr/>
        </p:nvSpPr>
        <p:spPr>
          <a:xfrm>
            <a:off x="8578825" y="4914923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Donny Zhang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291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F8311E5-1470-4E0F-A657-14D603CD7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02" y="954410"/>
            <a:ext cx="10219483" cy="57479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550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F98C6C-BCED-4DBA-ABCC-CB6F1A37F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75" y="954411"/>
            <a:ext cx="10520388" cy="5825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129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25899B-FE21-46E1-ADDD-7D703D41D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21" y="954410"/>
            <a:ext cx="10520388" cy="58525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63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530BA0-7E1A-4FFE-9B1A-3B117F38A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86" y="954411"/>
            <a:ext cx="10440553" cy="58512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8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EC8936-4D48-4077-BCB5-7C3E6497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8" y="954411"/>
            <a:ext cx="10520388" cy="58495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510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03CC07-0878-44BC-8A1E-64F13178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36" y="954410"/>
            <a:ext cx="10372476" cy="57945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280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25DB48-6717-45CA-BA10-AE2D0F452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46" y="954411"/>
            <a:ext cx="10334227" cy="58004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24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4D80E8-6370-4058-9FD0-75AC54D89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64" y="954411"/>
            <a:ext cx="10313923" cy="57723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502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49481B-D70F-4E7E-A870-729CE4B8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1" y="954411"/>
            <a:ext cx="10409616" cy="58171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35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2E0EE-1BA0-4876-8DB4-40C6350AACF8}"/>
              </a:ext>
            </a:extLst>
          </p:cNvPr>
          <p:cNvSpPr txBox="1"/>
          <p:nvPr/>
        </p:nvSpPr>
        <p:spPr>
          <a:xfrm>
            <a:off x="671330" y="1190336"/>
            <a:ext cx="4236994" cy="5013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PoC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 Proof of Concept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EV: Engineering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DV: Design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PV: Product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MP: Mass Production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1F50D4F-4879-4FAE-9E20-6B6D41F141DB}"/>
              </a:ext>
            </a:extLst>
          </p:cNvPr>
          <p:cNvSpPr txBox="1"/>
          <p:nvPr/>
        </p:nvSpPr>
        <p:spPr>
          <a:xfrm>
            <a:off x="6107964" y="1350991"/>
            <a:ext cx="1933030" cy="4459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Prototyping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Production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57673C0-FFE4-445C-B910-BE77E00ECE5F}"/>
              </a:ext>
            </a:extLst>
          </p:cNvPr>
          <p:cNvSpPr/>
          <p:nvPr/>
        </p:nvSpPr>
        <p:spPr>
          <a:xfrm>
            <a:off x="4906882" y="1446028"/>
            <a:ext cx="834700" cy="38806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C9C77918-8A26-45E0-99BB-750A805B9C9B}"/>
              </a:ext>
            </a:extLst>
          </p:cNvPr>
          <p:cNvSpPr/>
          <p:nvPr/>
        </p:nvSpPr>
        <p:spPr>
          <a:xfrm>
            <a:off x="4906881" y="2713773"/>
            <a:ext cx="542260" cy="1127051"/>
          </a:xfrm>
          <a:prstGeom prst="righ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67A97750-9867-4093-BC24-F9F40781F912}"/>
              </a:ext>
            </a:extLst>
          </p:cNvPr>
          <p:cNvSpPr/>
          <p:nvPr/>
        </p:nvSpPr>
        <p:spPr>
          <a:xfrm>
            <a:off x="4906881" y="4825408"/>
            <a:ext cx="542260" cy="1127051"/>
          </a:xfrm>
          <a:prstGeom prst="righ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4822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132" y="369636"/>
            <a:ext cx="10520388" cy="543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Speaker Background</a:t>
            </a:r>
          </a:p>
          <a:p>
            <a:endParaRPr lang="en-US" altLang="zh-CN" sz="252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lang="en-US" altLang="zh-CN" sz="252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Donny Zhang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Master of Science in Electrical Engineering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Experiences in product design, development, prototyping, manufacturing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Helped 120+ international hardware startups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Worked with world’s largest hardware accelerator HAX since 2015</a:t>
            </a:r>
          </a:p>
          <a:p>
            <a:endParaRPr lang="en-US" altLang="zh-CN" sz="252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lang="en-US" altLang="zh-CN" sz="252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About Sand and Wave Technology Co. Ltd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Based in Shenzhen, China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Most clients are from US, Europe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endParaRPr lang="en-US" altLang="zh-CN" sz="198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[CONSULTATION]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[DESIGN]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[MANUFACTURING]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[TESTING]</a:t>
            </a:r>
            <a:endParaRPr lang="zh-CN" altLang="en-US" sz="198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925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B856C4-A81B-4B51-A927-3D4E8AB4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2" y="954411"/>
            <a:ext cx="10429920" cy="58188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302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46554C-553F-494F-A00F-B036FAD9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34" y="954411"/>
            <a:ext cx="10383108" cy="58180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6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B75450-C838-49B2-8EB6-0152210F8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12" y="954411"/>
            <a:ext cx="10424531" cy="58177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822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447041-47C7-44D5-AF9A-4890042B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65" y="954411"/>
            <a:ext cx="10328984" cy="58221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3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2E0EE-1BA0-4876-8DB4-40C6350AACF8}"/>
              </a:ext>
            </a:extLst>
          </p:cNvPr>
          <p:cNvSpPr txBox="1"/>
          <p:nvPr/>
        </p:nvSpPr>
        <p:spPr>
          <a:xfrm>
            <a:off x="671330" y="1190336"/>
            <a:ext cx="4236994" cy="5013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PoC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 Proof of Concept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EV: Engineering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DV: Design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PV: Product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MP: Mass Production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1F50D4F-4879-4FAE-9E20-6B6D41F141DB}"/>
              </a:ext>
            </a:extLst>
          </p:cNvPr>
          <p:cNvSpPr txBox="1"/>
          <p:nvPr/>
        </p:nvSpPr>
        <p:spPr>
          <a:xfrm>
            <a:off x="6107964" y="1350991"/>
            <a:ext cx="1933030" cy="4459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Prototyping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Production</a:t>
            </a:r>
            <a:endParaRPr lang="zh-CN" altLang="en-US" sz="240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57673C0-FFE4-445C-B910-BE77E00ECE5F}"/>
              </a:ext>
            </a:extLst>
          </p:cNvPr>
          <p:cNvSpPr/>
          <p:nvPr/>
        </p:nvSpPr>
        <p:spPr>
          <a:xfrm>
            <a:off x="4906882" y="1446028"/>
            <a:ext cx="834700" cy="38806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C9C77918-8A26-45E0-99BB-750A805B9C9B}"/>
              </a:ext>
            </a:extLst>
          </p:cNvPr>
          <p:cNvSpPr/>
          <p:nvPr/>
        </p:nvSpPr>
        <p:spPr>
          <a:xfrm>
            <a:off x="4906881" y="2713773"/>
            <a:ext cx="542260" cy="1127051"/>
          </a:xfrm>
          <a:prstGeom prst="righ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67A97750-9867-4093-BC24-F9F40781F912}"/>
              </a:ext>
            </a:extLst>
          </p:cNvPr>
          <p:cNvSpPr/>
          <p:nvPr/>
        </p:nvSpPr>
        <p:spPr>
          <a:xfrm>
            <a:off x="4906881" y="4825408"/>
            <a:ext cx="542260" cy="1127051"/>
          </a:xfrm>
          <a:prstGeom prst="righ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1492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9D39AD-B524-4D73-8113-0BE02BE3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54" y="954411"/>
            <a:ext cx="10520388" cy="58714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143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BDC3528-8676-41B8-8282-427BFBEE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66" y="954411"/>
            <a:ext cx="10362950" cy="57951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91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B97FBE-7646-43ED-8F74-F5C674C96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61" y="954410"/>
            <a:ext cx="10357416" cy="58233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661C1F-5FD5-47C4-B4A6-19ACC3DEE34D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34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231009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1849" y="1715340"/>
            <a:ext cx="4043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PCB=Printed Circuit Board</a:t>
            </a:r>
          </a:p>
        </p:txBody>
      </p:sp>
      <p:pic>
        <p:nvPicPr>
          <p:cNvPr id="2050" name="Picture 2" descr="http://image.cn.made-in-china.com/2f0j01JBOaLoeqkubC/LED%E9%93%9D%E5%9F%BA%E6%9D%BF%EF%BC%88PCB%2C+UL%EF%BC%8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5" t="11564" r="4380" b="25705"/>
          <a:stretch/>
        </p:blipFill>
        <p:spPr bwMode="auto">
          <a:xfrm>
            <a:off x="2774761" y="2792896"/>
            <a:ext cx="6569765" cy="3233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3446" y="3901872"/>
            <a:ext cx="18417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Pad</a:t>
            </a:r>
          </a:p>
          <a:p>
            <a:pPr algn="r"/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Through hole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095169" y="4015409"/>
            <a:ext cx="1373588" cy="4969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095169" y="4691270"/>
            <a:ext cx="966083" cy="685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60226" y="2892024"/>
            <a:ext cx="168668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Silkscreen</a:t>
            </a:r>
          </a:p>
          <a:p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Solder mask</a:t>
            </a:r>
          </a:p>
          <a:p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Outline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7195930" y="3081130"/>
            <a:ext cx="2564296" cy="3578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2" idx="1"/>
          </p:cNvCxnSpPr>
          <p:nvPr/>
        </p:nvCxnSpPr>
        <p:spPr>
          <a:xfrm flipH="1" flipV="1">
            <a:off x="8895522" y="3901872"/>
            <a:ext cx="864704" cy="1135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9114183" y="5034170"/>
            <a:ext cx="755374" cy="10462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">
            <a:extLst>
              <a:ext uri="{FF2B5EF4-FFF2-40B4-BE49-F238E27FC236}">
                <a16:creationId xmlns:a16="http://schemas.microsoft.com/office/drawing/2014/main" id="{041DA1D6-7981-4F04-A403-6970DFA6F0A7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2776868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691" y="440197"/>
            <a:ext cx="10520388" cy="444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2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About Sand and Wave</a:t>
            </a: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[CONSULTATION]</a:t>
            </a:r>
            <a:b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</a:b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Answer questions about product development, schedule/plan, cost optimization, local coordination</a:t>
            </a:r>
            <a:b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</a:br>
            <a:endParaRPr lang="en-US" altLang="zh-CN" sz="198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[DESIGN]</a:t>
            </a:r>
            <a:b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</a:b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Entire product design from scratch, including industrial, electronics, firmware/software, mechanical</a:t>
            </a:r>
            <a:b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</a:br>
            <a:endParaRPr lang="en-US" altLang="zh-CN" sz="198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[MANUFACTURING]</a:t>
            </a:r>
            <a:b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</a:b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Scalable from 1 to 1,000,000 units</a:t>
            </a:r>
            <a:b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</a:br>
            <a:endParaRPr lang="en-US" altLang="zh-CN" sz="198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marL="308610" indent="-308610">
              <a:buFont typeface="Arial" panose="020B0604020202020204" pitchFamily="34" charset="0"/>
              <a:buChar char="•"/>
            </a:pP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[TESTING]</a:t>
            </a:r>
            <a:b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</a:br>
            <a:r>
              <a:rPr lang="en-US" altLang="zh-CN" sz="19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Reliability testing, certification testing</a:t>
            </a:r>
            <a:endParaRPr lang="zh-CN" altLang="en-US" sz="198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80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mage1.nowec.com/2009/11/24/abcd198068068/2/5-280505-128345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3" t="14145" r="13505" b="16289"/>
          <a:stretch/>
        </p:blipFill>
        <p:spPr bwMode="auto">
          <a:xfrm>
            <a:off x="748373" y="2006597"/>
            <a:ext cx="5641794" cy="415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3938" y="1318783"/>
            <a:ext cx="5422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FPC=Flexible Printed Circuit (Board)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89EF11E-F20C-406A-AF39-D468216DC128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pic>
        <p:nvPicPr>
          <p:cNvPr id="1026" name="Picture 2" descr="https://timgsa.baidu.com/timg?image&amp;quality=80&amp;size=b9999_10000&amp;sec=1541612660591&amp;di=799d47fa7c8532846213c517c57657f1&amp;imgtype=0&amp;src=http%3A%2F%2Ff.hiphotos.baidu.com%2Fzhidao%2Fpic%2Fitem%2Fac345982b2b7d0a2e9daba81cbef76094b369a9f.jpg">
            <a:extLst>
              <a:ext uri="{FF2B5EF4-FFF2-40B4-BE49-F238E27FC236}">
                <a16:creationId xmlns:a16="http://schemas.microsoft.com/office/drawing/2014/main" id="{5CF0C64D-F1EA-471B-BF0F-40FD1A93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893" y="2006597"/>
            <a:ext cx="5408428" cy="405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982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649" y="1968155"/>
            <a:ext cx="614362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59619" y="231550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Flex-rigid PCB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2C59C24A-4F39-4578-8AC9-72B51713DD28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998514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2" descr="http://jae-connector.com/en/img_prod/FB8_B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36912" y="1709691"/>
            <a:ext cx="6510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SMT or PCBA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Surface Mount Technology / PCB Assembly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23" y="2944470"/>
            <a:ext cx="3747977" cy="253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671" y="2922623"/>
            <a:ext cx="3358566" cy="255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右箭头 8"/>
          <p:cNvSpPr/>
          <p:nvPr/>
        </p:nvSpPr>
        <p:spPr>
          <a:xfrm>
            <a:off x="5271405" y="3669606"/>
            <a:ext cx="904461" cy="34649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50C7917A-0115-45B8-9EF6-CFD2BE2086B5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428079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2" descr="http://jae-connector.com/en/img_prod/FB8_B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5575" y="2604052"/>
            <a:ext cx="38058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How factories do that?</a:t>
            </a:r>
          </a:p>
          <a:p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Small pick and place machine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k_and_place_machine_TM220A_TM240A_-_Production_lin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1425" y="1615242"/>
            <a:ext cx="8230575" cy="4629698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8013153F-41EA-4F36-BA9A-27C26E978B2F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279772865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2" descr="http://jae-connector.com/en/img_prod/FB8_B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5191" y="2601508"/>
            <a:ext cx="3324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How factories do that?</a:t>
            </a:r>
          </a:p>
          <a:p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High speed SMT machine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High-speed_SMT_machinesits_really_too_fast!!!!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6458" y="1425625"/>
            <a:ext cx="6619244" cy="4964433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F8844B3B-798E-4E62-BE6E-ED4AC77C566E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185975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1849" y="1715340"/>
            <a:ext cx="3233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Cables &amp; connectors</a:t>
            </a:r>
          </a:p>
        </p:txBody>
      </p:sp>
      <p:sp>
        <p:nvSpPr>
          <p:cNvPr id="2" name="AutoShape 2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2" descr="http://jae-connector.com/en/img_prod/FB8_B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736" y="2177005"/>
            <a:ext cx="7700342" cy="446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0375" y="3140765"/>
            <a:ext cx="290175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Shielding: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Aluminum foil + braid</a:t>
            </a:r>
          </a:p>
          <a:p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Skin: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TPE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A37DEF8F-2132-44EB-8AB3-5DD892E4E9B8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20998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1849" y="1715340"/>
            <a:ext cx="3233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Cables &amp; connectors</a:t>
            </a:r>
          </a:p>
        </p:txBody>
      </p:sp>
      <p:sp>
        <p:nvSpPr>
          <p:cNvPr id="2" name="AutoShape 2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2" descr="http://jae-connector.com/en/img_prod/FB8_B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0375" y="3140765"/>
            <a:ext cx="26947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Reliability: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SR (Strain Relief)</a:t>
            </a:r>
          </a:p>
          <a:p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Logo: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Yes, on the USB port</a:t>
            </a:r>
          </a:p>
        </p:txBody>
      </p:sp>
      <p:pic>
        <p:nvPicPr>
          <p:cNvPr id="2050" name="Picture 2" descr="http://www.c-link.co/slt/398_300_201247111554768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862" y="2390494"/>
            <a:ext cx="5037019" cy="379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5E3012F6-EA00-402A-B408-5DBECC3F0E7C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996570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1849" y="1715340"/>
            <a:ext cx="3233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Cables &amp; connectors</a:t>
            </a:r>
          </a:p>
        </p:txBody>
      </p:sp>
      <p:sp>
        <p:nvSpPr>
          <p:cNvPr id="2" name="AutoShape 2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2" descr="http://jae-connector.com/en/img_prod/FB8_B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0375" y="3140765"/>
            <a:ext cx="48782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Noise control: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Add magnetic bead if longer than 1 m</a:t>
            </a:r>
          </a:p>
        </p:txBody>
      </p:sp>
      <p:pic>
        <p:nvPicPr>
          <p:cNvPr id="9" name="Picture 2" descr="http://img006.hc360.cn/g7/M00/44/3B/wKhQtFQLIJuELTeUAAAAAJsTdl433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r="18940" b="11384"/>
          <a:stretch/>
        </p:blipFill>
        <p:spPr bwMode="auto">
          <a:xfrm>
            <a:off x="5885285" y="1316295"/>
            <a:ext cx="5027880" cy="481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701EA342-5080-4BE1-A858-195710F80375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3741044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1849" y="1715340"/>
            <a:ext cx="3233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Cables &amp; connectors</a:t>
            </a:r>
          </a:p>
        </p:txBody>
      </p:sp>
      <p:sp>
        <p:nvSpPr>
          <p:cNvPr id="2" name="AutoShape 2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2" descr="http://jae-connector.com/en/img_prod/FB8_B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54156" y="2947124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1562" y="2562403"/>
            <a:ext cx="8649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Choose connectors with lock if needed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765" y="1580115"/>
            <a:ext cx="5391150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A6F53CC4-2C3B-47F8-9420-917760B3C251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3676887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1849" y="1715340"/>
            <a:ext cx="3233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Cables &amp; connectors</a:t>
            </a:r>
          </a:p>
        </p:txBody>
      </p:sp>
      <p:sp>
        <p:nvSpPr>
          <p:cNvPr id="2" name="AutoShape 2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4" descr="http://vulcanelectric.com/images/products/flexible_circuit_products/Rigid_Type4_lg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2" descr="http://jae-connector.com/en/img_prod/FB8_B.jp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54156" y="2947124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1562" y="2562403"/>
            <a:ext cx="86497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Make fool-proof design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835" y="2037347"/>
            <a:ext cx="5032783" cy="3866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3356B045-2D65-4080-97DD-510AA3296F03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356869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132" y="369636"/>
            <a:ext cx="10520388" cy="2987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8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Today’s discussion</a:t>
            </a:r>
            <a:endParaRPr lang="en-US" altLang="zh-CN" sz="198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endParaRPr lang="en-US" altLang="zh-CN" sz="198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Introduction about building hardware products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Shenzhen’s advantages in hardware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Hardware startups in Shenzhen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Experiences in startup companies</a:t>
            </a:r>
            <a:endParaRPr lang="en-US" altLang="zh-CN" sz="1980" dirty="0">
              <a:solidFill>
                <a:schemeClr val="bg1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663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49" y="2177005"/>
            <a:ext cx="7505068" cy="2243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Battery type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Lithium polymer batteries (soft packet)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Lithium ion batteries with cylindrical metal case</a:t>
            </a:r>
          </a:p>
        </p:txBody>
      </p:sp>
      <p:pic>
        <p:nvPicPr>
          <p:cNvPr id="1026" name="Picture 2" descr="âlithium polyer batteryâçå¾çæç´¢ç»æ">
            <a:extLst>
              <a:ext uri="{FF2B5EF4-FFF2-40B4-BE49-F238E27FC236}">
                <a16:creationId xmlns:a16="http://schemas.microsoft.com/office/drawing/2014/main" id="{087B2B0F-9382-4AB6-B295-66869ED2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901" y="1085650"/>
            <a:ext cx="5413099" cy="281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â18650âçå¾çæç´¢ç»æ">
            <a:extLst>
              <a:ext uri="{FF2B5EF4-FFF2-40B4-BE49-F238E27FC236}">
                <a16:creationId xmlns:a16="http://schemas.microsoft.com/office/drawing/2014/main" id="{6FEF2C52-D811-47A2-A978-EA9A6373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112" y="4338727"/>
            <a:ext cx="3295305" cy="23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718BE652-1E88-411B-A52B-8CDF41499C0C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2057431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49" y="2177005"/>
            <a:ext cx="6856749" cy="279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Battery type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Lithium polymer batteries (soft packet)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 Safe, lightweight, customizable dimension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Needs expansion space and case protection</a:t>
            </a:r>
          </a:p>
        </p:txBody>
      </p:sp>
      <p:pic>
        <p:nvPicPr>
          <p:cNvPr id="1026" name="Picture 2" descr="âlithium polyer batteryâçå¾çæç´¢ç»æ">
            <a:extLst>
              <a:ext uri="{FF2B5EF4-FFF2-40B4-BE49-F238E27FC236}">
                <a16:creationId xmlns:a16="http://schemas.microsoft.com/office/drawing/2014/main" id="{087B2B0F-9382-4AB6-B295-66869ED2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901" y="1085650"/>
            <a:ext cx="5413099" cy="281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BA0894A3-05B3-4455-ABAB-1B6B24D11CCC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4272826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1849" y="2177005"/>
            <a:ext cx="7505068" cy="2797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Battery type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Lithium ion batteries with cylindrical metal case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+ Very mature in industry, relatively lower cost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 Heavy, only certain sizes available</a:t>
            </a:r>
          </a:p>
        </p:txBody>
      </p:sp>
      <p:pic>
        <p:nvPicPr>
          <p:cNvPr id="1028" name="Picture 4" descr="â18650âçå¾çæç´¢ç»æ">
            <a:extLst>
              <a:ext uri="{FF2B5EF4-FFF2-40B4-BE49-F238E27FC236}">
                <a16:creationId xmlns:a16="http://schemas.microsoft.com/office/drawing/2014/main" id="{6FEF2C52-D811-47A2-A978-EA9A63739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235" y="1105958"/>
            <a:ext cx="3295305" cy="232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52777DEC-4926-440E-AFFA-4F8A42B265B8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2945328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1849" y="1715340"/>
            <a:ext cx="2125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Certifications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061456"/>
              </p:ext>
            </p:extLst>
          </p:nvPr>
        </p:nvGraphicFramePr>
        <p:xfrm>
          <a:off x="1566103" y="2657796"/>
          <a:ext cx="4281804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3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U.S.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FCC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Europe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CE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Canada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IC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China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CCC/SRRC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Bluetooth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BQB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Chemical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RoHS</a:t>
                      </a:r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,</a:t>
                      </a:r>
                      <a:r>
                        <a:rPr lang="en-US" altLang="zh-CN" sz="2400" baseline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REACH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1">
            <a:extLst>
              <a:ext uri="{FF2B5EF4-FFF2-40B4-BE49-F238E27FC236}">
                <a16:creationId xmlns:a16="http://schemas.microsoft.com/office/drawing/2014/main" id="{6F863825-5BEF-4A4E-967B-372F5C5093D7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2710368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5132" y="1302364"/>
            <a:ext cx="7478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Injection molding</a:t>
            </a:r>
          </a:p>
          <a:p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Making plastics in a very efficient and cheap way!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0697335D-181B-48D1-9679-8985B1EF1E80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3047206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1665" y="2727127"/>
            <a:ext cx="277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Injection molding</a:t>
            </a:r>
          </a:p>
        </p:txBody>
      </p:sp>
      <p:pic>
        <p:nvPicPr>
          <p:cNvPr id="1026" name="Picture 2" descr="âinjection moldingâçå¾çæç´¢ç»æ">
            <a:extLst>
              <a:ext uri="{FF2B5EF4-FFF2-40B4-BE49-F238E27FC236}">
                <a16:creationId xmlns:a16="http://schemas.microsoft.com/office/drawing/2014/main" id="{D4D2FE72-2004-42F0-BEB7-A612A973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419" y="1523460"/>
            <a:ext cx="8771127" cy="477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6A9EBA08-94A3-49A4-A626-17AC8AE1BAA6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3743931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8623" y="2228671"/>
            <a:ext cx="40882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Injection molding</a:t>
            </a:r>
          </a:p>
          <a:p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0: build metal tooling</a:t>
            </a:r>
          </a:p>
        </p:txBody>
      </p:sp>
      <p:pic>
        <p:nvPicPr>
          <p:cNvPr id="2050" name="Picture 2" descr="âinjection moldâçå¾çæç´¢ç»æ">
            <a:extLst>
              <a:ext uri="{FF2B5EF4-FFF2-40B4-BE49-F238E27FC236}">
                <a16:creationId xmlns:a16="http://schemas.microsoft.com/office/drawing/2014/main" id="{A7F5CDD6-8464-4F85-8ACF-45797E178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40" y="1321627"/>
            <a:ext cx="7162137" cy="47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4CE877F-8457-4E7E-B63A-A76A9EAAFD06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928029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7479" y="1815737"/>
            <a:ext cx="3844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Injection molding</a:t>
            </a:r>
          </a:p>
          <a:p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1: melt raw material</a:t>
            </a:r>
          </a:p>
        </p:txBody>
      </p:sp>
      <p:pic>
        <p:nvPicPr>
          <p:cNvPr id="3074" name="Picture 2" descr="âinjection molding plasticsâçå¾çæç´¢ç»æ">
            <a:extLst>
              <a:ext uri="{FF2B5EF4-FFF2-40B4-BE49-F238E27FC236}">
                <a16:creationId xmlns:a16="http://schemas.microsoft.com/office/drawing/2014/main" id="{AA52D3F2-4A00-4106-860E-0986878C9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698" y="1496760"/>
            <a:ext cx="7388960" cy="403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C515F2AB-DE68-403F-9FE6-2B446F2D78C5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19953430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1787" y="1621341"/>
            <a:ext cx="4123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Injection molding</a:t>
            </a:r>
          </a:p>
          <a:p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2: inject into chamber</a:t>
            </a:r>
          </a:p>
        </p:txBody>
      </p:sp>
      <p:pic>
        <p:nvPicPr>
          <p:cNvPr id="4098" name="Picture 2" descr="âinjection molding machineâçå¾çæç´¢ç»æ">
            <a:extLst>
              <a:ext uri="{FF2B5EF4-FFF2-40B4-BE49-F238E27FC236}">
                <a16:creationId xmlns:a16="http://schemas.microsoft.com/office/drawing/2014/main" id="{B7721D29-8373-4F93-B516-07BDC2108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288" y="2032193"/>
            <a:ext cx="7464288" cy="335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11E0D67-C882-4534-9972-4434970AAA40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1797132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3616" y="1653238"/>
            <a:ext cx="5662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Injection molding</a:t>
            </a:r>
          </a:p>
          <a:p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3: Cooldown and detach tooling</a:t>
            </a:r>
          </a:p>
        </p:txBody>
      </p:sp>
      <p:pic>
        <p:nvPicPr>
          <p:cNvPr id="5122" name="Picture 2" descr="âinjection molding plasticsâçå¾çæç´¢ç»æ">
            <a:extLst>
              <a:ext uri="{FF2B5EF4-FFF2-40B4-BE49-F238E27FC236}">
                <a16:creationId xmlns:a16="http://schemas.microsoft.com/office/drawing/2014/main" id="{E6FB566B-7EB7-4C1B-9150-27BFE0E16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904" y="1556028"/>
            <a:ext cx="5837975" cy="364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F3BEBA15-69B5-42A0-AE56-B634DF8F9A88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296997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D93403-E401-4D0C-9108-B1C6CEBD8327}"/>
              </a:ext>
            </a:extLst>
          </p:cNvPr>
          <p:cNvSpPr txBox="1"/>
          <p:nvPr/>
        </p:nvSpPr>
        <p:spPr>
          <a:xfrm>
            <a:off x="4387840" y="2276494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hardware?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507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250922"/>
              </p:ext>
            </p:extLst>
          </p:nvPr>
        </p:nvGraphicFramePr>
        <p:xfrm>
          <a:off x="202019" y="1758095"/>
          <a:ext cx="11850679" cy="381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2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54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7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077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Stage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PoC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EV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DV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PV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MP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# of units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5~10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10~50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50~200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&gt;1,000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EE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Breadboard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Big PCB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Module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PCB</a:t>
                      </a:r>
                      <a:r>
                        <a:rPr lang="en-US" altLang="zh-CN" sz="2000" baseline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scale down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Switch out modules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PCB lock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BOM lock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QC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ME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Tape</a:t>
                      </a:r>
                      <a:r>
                        <a:rPr lang="en-US" altLang="zh-CN" sz="2000" baseline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&amp; glue</a:t>
                      </a:r>
                    </a:p>
                    <a:p>
                      <a:r>
                        <a:rPr lang="en-US" altLang="zh-CN" sz="2000" baseline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Foam board</a:t>
                      </a:r>
                    </a:p>
                    <a:p>
                      <a:r>
                        <a:rPr lang="en-US" altLang="zh-CN" sz="2000" baseline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Card board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3D print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CNC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Tooling sample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Tooling verify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QC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Testing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Function</a:t>
                      </a:r>
                      <a:r>
                        <a:rPr lang="en-US" altLang="zh-CN" sz="2000" baseline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test</a:t>
                      </a:r>
                    </a:p>
                    <a:p>
                      <a:r>
                        <a:rPr lang="en-US" altLang="zh-CN" sz="2000" baseline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Physical size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Basic EE/ME test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RF &amp; safety</a:t>
                      </a:r>
                      <a:r>
                        <a:rPr lang="en-US" altLang="zh-CN" sz="2000" baseline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test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Reliability test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Certification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Complete reliability</a:t>
                      </a:r>
                      <a:r>
                        <a:rPr lang="en-US" altLang="zh-CN" sz="2000" baseline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 test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700632" y="1184453"/>
            <a:ext cx="4790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Development Plan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EF7305A-004F-43E2-BE9E-75D325EA98CA}"/>
              </a:ext>
            </a:extLst>
          </p:cNvPr>
          <p:cNvSpPr/>
          <p:nvPr/>
        </p:nvSpPr>
        <p:spPr>
          <a:xfrm>
            <a:off x="139302" y="5568095"/>
            <a:ext cx="6294474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PoC</a:t>
            </a: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 Proof of Concept       EV: Engineering Verification    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DV: Design Verification	  PV: Product Verification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MP: Mass Production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4D136D2B-4157-4EDA-830C-0E0D0EC998F3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</p:spTree>
    <p:extLst>
      <p:ext uri="{BB962C8B-B14F-4D97-AF65-F5344CB8AC3E}">
        <p14:creationId xmlns:p14="http://schemas.microsoft.com/office/powerpoint/2010/main" val="2801609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B3AC10-AFAA-4EF0-AE6D-F661C2597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4" y="954411"/>
            <a:ext cx="10323450" cy="57804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BFA299-5CE4-421E-AE61-CC0BC62D8A38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2. Shenzhen’s advantages in hardware</a:t>
            </a:r>
          </a:p>
        </p:txBody>
      </p:sp>
    </p:spTree>
    <p:extLst>
      <p:ext uri="{BB962C8B-B14F-4D97-AF65-F5344CB8AC3E}">
        <p14:creationId xmlns:p14="http://schemas.microsoft.com/office/powerpoint/2010/main" val="1169390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2. Shenzhen’s advantages in hardware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D93403-E401-4D0C-9108-B1C6CEBD8327}"/>
              </a:ext>
            </a:extLst>
          </p:cNvPr>
          <p:cNvSpPr txBox="1"/>
          <p:nvPr/>
        </p:nvSpPr>
        <p:spPr>
          <a:xfrm>
            <a:off x="731458" y="1393992"/>
            <a:ext cx="11003333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kind of services would be needed to build a hardware startup?</a:t>
            </a:r>
          </a:p>
          <a:p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 design companies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 electronics market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Electronics and mechanical factories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Assembly and packaging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Inspection and certifications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Shipping</a:t>
            </a:r>
          </a:p>
          <a:p>
            <a:endParaRPr lang="en-US" altLang="zh-CN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local in Shenzhen!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518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72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9A3D5A-5FED-4DF0-B1A1-BA8878D2C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967" y="1231141"/>
            <a:ext cx="8685024" cy="37932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E0E072-F9BB-4F27-B961-F2105F92BE58}"/>
              </a:ext>
            </a:extLst>
          </p:cNvPr>
          <p:cNvSpPr txBox="1"/>
          <p:nvPr/>
        </p:nvSpPr>
        <p:spPr>
          <a:xfrm>
            <a:off x="9790043" y="6303698"/>
            <a:ext cx="227921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Vue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5689924-407F-4AEC-94F5-EC858CB7579F}"/>
              </a:ext>
            </a:extLst>
          </p:cNvPr>
          <p:cNvSpPr txBox="1"/>
          <p:nvPr/>
        </p:nvSpPr>
        <p:spPr>
          <a:xfrm>
            <a:off x="1929967" y="5402413"/>
            <a:ext cx="5339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$2,215,583  USD on Kickstarter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92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72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3617D3-ED35-4B2F-B10C-9D0CCF464C21}"/>
              </a:ext>
            </a:extLst>
          </p:cNvPr>
          <p:cNvSpPr txBox="1"/>
          <p:nvPr/>
        </p:nvSpPr>
        <p:spPr>
          <a:xfrm>
            <a:off x="9790043" y="6303698"/>
            <a:ext cx="227921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Vue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87ED85-A4EB-404B-BC41-3D30A8201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71" y="1137267"/>
            <a:ext cx="8352777" cy="51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190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75DC120-494F-4233-9AAD-A343F5BAC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22" y="830835"/>
            <a:ext cx="3770765" cy="5657529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72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3617D3-ED35-4B2F-B10C-9D0CCF464C21}"/>
              </a:ext>
            </a:extLst>
          </p:cNvPr>
          <p:cNvSpPr txBox="1"/>
          <p:nvPr/>
        </p:nvSpPr>
        <p:spPr>
          <a:xfrm>
            <a:off x="9790043" y="6303698"/>
            <a:ext cx="227921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Vue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5891E7-2F64-4929-9C72-7330B78F4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2" y="2176898"/>
            <a:ext cx="5045229" cy="33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40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721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3617D3-ED35-4B2F-B10C-9D0CCF464C21}"/>
              </a:ext>
            </a:extLst>
          </p:cNvPr>
          <p:cNvSpPr txBox="1"/>
          <p:nvPr/>
        </p:nvSpPr>
        <p:spPr>
          <a:xfrm>
            <a:off x="9790043" y="6303698"/>
            <a:ext cx="227921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Vue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 Tiantian Zhang">
            <a:extLst>
              <a:ext uri="{FF2B5EF4-FFF2-40B4-BE49-F238E27FC236}">
                <a16:creationId xmlns:a16="http://schemas.microsoft.com/office/drawing/2014/main" id="{3748AAAC-6A87-4EF2-B3D0-B26A23BA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609" y="1318438"/>
            <a:ext cx="2498190" cy="24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pecials-images.forbesimg.com/imageserve/58e2a5634bbe6f1aff45643f/416x416.jpg?background=000000&amp;cropX1=1579&amp;cropX2=2932&amp;cropY1=161&amp;cropY2=1513">
            <a:extLst>
              <a:ext uri="{FF2B5EF4-FFF2-40B4-BE49-F238E27FC236}">
                <a16:creationId xmlns:a16="http://schemas.microsoft.com/office/drawing/2014/main" id="{2BF767BC-5FD9-4257-A3E8-0ABBB578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523" y="1318437"/>
            <a:ext cx="2498190" cy="249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C1AEA789-3E93-4185-BD58-61A77DC81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74" y="4477732"/>
            <a:ext cx="2123661" cy="212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32423DA-95EB-4B83-8FD4-F2E63C6DA90D}"/>
              </a:ext>
            </a:extLst>
          </p:cNvPr>
          <p:cNvSpPr txBox="1"/>
          <p:nvPr/>
        </p:nvSpPr>
        <p:spPr>
          <a:xfrm>
            <a:off x="1969604" y="3980598"/>
            <a:ext cx="35639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Jason </a:t>
            </a:r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Co-founder of Vue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11CFBB2-5A61-4B97-98B8-2DF359CE4B73}"/>
              </a:ext>
            </a:extLst>
          </p:cNvPr>
          <p:cNvSpPr txBox="1"/>
          <p:nvPr/>
        </p:nvSpPr>
        <p:spPr>
          <a:xfrm>
            <a:off x="6950609" y="3980598"/>
            <a:ext cx="4112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Tiantian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Zhang, Co-founder of Vue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B7909D8-718E-4E32-A208-5F1F60BFEBBC}"/>
              </a:ext>
            </a:extLst>
          </p:cNvPr>
          <p:cNvSpPr txBox="1"/>
          <p:nvPr/>
        </p:nvSpPr>
        <p:spPr>
          <a:xfrm>
            <a:off x="4293705" y="5158409"/>
            <a:ext cx="3757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Forbes 30 under 30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604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Lief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6BE3A9-DAAE-4678-BE05-12387EFEC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76" y="1014299"/>
            <a:ext cx="10290741" cy="48294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3F8BF7F-A273-4F40-B34B-E1127EC9F413}"/>
              </a:ext>
            </a:extLst>
          </p:cNvPr>
          <p:cNvSpPr txBox="1"/>
          <p:nvPr/>
        </p:nvSpPr>
        <p:spPr>
          <a:xfrm>
            <a:off x="9790043" y="6303698"/>
            <a:ext cx="224933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Lief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20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Lief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F8BF7F-A273-4F40-B34B-E1127EC9F413}"/>
              </a:ext>
            </a:extLst>
          </p:cNvPr>
          <p:cNvSpPr txBox="1"/>
          <p:nvPr/>
        </p:nvSpPr>
        <p:spPr>
          <a:xfrm>
            <a:off x="9790043" y="6303698"/>
            <a:ext cx="224933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Lief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5C36D0-D312-4359-AD0C-5818294CF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9" y="1780102"/>
            <a:ext cx="10840007" cy="40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51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M5 Stack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EC4483-BB48-477F-8170-70AE8D57B25B}"/>
              </a:ext>
            </a:extLst>
          </p:cNvPr>
          <p:cNvSpPr txBox="1"/>
          <p:nvPr/>
        </p:nvSpPr>
        <p:spPr>
          <a:xfrm>
            <a:off x="9303026" y="6303698"/>
            <a:ext cx="283923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M5 Stack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B58B2-4EB2-428B-8716-27FB3E8D8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93" y="1318438"/>
            <a:ext cx="7428288" cy="494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61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D93403-E401-4D0C-9108-B1C6CEBD8327}"/>
              </a:ext>
            </a:extLst>
          </p:cNvPr>
          <p:cNvSpPr txBox="1"/>
          <p:nvPr/>
        </p:nvSpPr>
        <p:spPr>
          <a:xfrm>
            <a:off x="1039802" y="1564112"/>
            <a:ext cx="7083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 a hardware product?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910899-9769-4D86-8EBF-C432C5A8251D}"/>
              </a:ext>
            </a:extLst>
          </p:cNvPr>
          <p:cNvSpPr txBox="1"/>
          <p:nvPr/>
        </p:nvSpPr>
        <p:spPr>
          <a:xfrm>
            <a:off x="1039802" y="2680532"/>
            <a:ext cx="6577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  </a:t>
            </a:r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 Prototype    Product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667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M5 Stack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EC4483-BB48-477F-8170-70AE8D57B25B}"/>
              </a:ext>
            </a:extLst>
          </p:cNvPr>
          <p:cNvSpPr txBox="1"/>
          <p:nvPr/>
        </p:nvSpPr>
        <p:spPr>
          <a:xfrm>
            <a:off x="9303026" y="6303698"/>
            <a:ext cx="283923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M5 Stack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5F1651A6-D991-482C-8CEA-3E1115B2C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73" y="1879493"/>
            <a:ext cx="10411453" cy="41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38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Image result for m5stack cnc">
            <a:extLst>
              <a:ext uri="{FF2B5EF4-FFF2-40B4-BE49-F238E27FC236}">
                <a16:creationId xmlns:a16="http://schemas.microsoft.com/office/drawing/2014/main" id="{AF6345F5-C68C-4294-BAD7-4CF2305B4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01" y="4236137"/>
            <a:ext cx="3332752" cy="222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M5 Stack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EC4483-BB48-477F-8170-70AE8D57B25B}"/>
              </a:ext>
            </a:extLst>
          </p:cNvPr>
          <p:cNvSpPr txBox="1"/>
          <p:nvPr/>
        </p:nvSpPr>
        <p:spPr>
          <a:xfrm>
            <a:off x="9303026" y="6303698"/>
            <a:ext cx="2839239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M5 Stack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EE2C9403-1193-4D10-8A3B-EBD83C1F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200" y="1186798"/>
            <a:ext cx="8551572" cy="2870129"/>
          </a:xfrm>
          <a:prstGeom prst="rect">
            <a:avLst/>
          </a:prstGeom>
        </p:spPr>
      </p:pic>
      <p:pic>
        <p:nvPicPr>
          <p:cNvPr id="8" name="Picture 2" descr="Image result for m5stack">
            <a:extLst>
              <a:ext uri="{FF2B5EF4-FFF2-40B4-BE49-F238E27FC236}">
                <a16:creationId xmlns:a16="http://schemas.microsoft.com/office/drawing/2014/main" id="{67888CF9-BC89-45C4-9FC5-10D5F26C7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200" y="4236137"/>
            <a:ext cx="3324729" cy="222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876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1318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YesOJO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å¤äººåä¹æ°é¦é ç»åæå½±åè½çSwitchåºåº§å±å¼ä¼ç­¹">
            <a:extLst>
              <a:ext uri="{FF2B5EF4-FFF2-40B4-BE49-F238E27FC236}">
                <a16:creationId xmlns:a16="http://schemas.microsoft.com/office/drawing/2014/main" id="{4CA3717B-3E16-409E-B127-B42E3DDCC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840" y="1906572"/>
            <a:ext cx="9587060" cy="363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DE8A68B-D516-4B60-890D-4B677BA4FB1E}"/>
              </a:ext>
            </a:extLst>
          </p:cNvPr>
          <p:cNvSpPr txBox="1"/>
          <p:nvPr/>
        </p:nvSpPr>
        <p:spPr>
          <a:xfrm>
            <a:off x="9303026" y="6303698"/>
            <a:ext cx="272414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YesOJO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1140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1318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YesOJO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E8A68B-D516-4B60-890D-4B677BA4FB1E}"/>
              </a:ext>
            </a:extLst>
          </p:cNvPr>
          <p:cNvSpPr txBox="1"/>
          <p:nvPr/>
        </p:nvSpPr>
        <p:spPr>
          <a:xfrm>
            <a:off x="9303026" y="6303698"/>
            <a:ext cx="272414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YesOJO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å¤äººåä¹æ°é¦é ç»åæå½±åè½çSwitchåºåº§å±å¼ä¼ç­¹">
            <a:extLst>
              <a:ext uri="{FF2B5EF4-FFF2-40B4-BE49-F238E27FC236}">
                <a16:creationId xmlns:a16="http://schemas.microsoft.com/office/drawing/2014/main" id="{A4075959-AC8F-403F-B6E7-7AB5E83C4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175" y="1238924"/>
            <a:ext cx="8531294" cy="479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667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1318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YesOJO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E8A68B-D516-4B60-890D-4B677BA4FB1E}"/>
              </a:ext>
            </a:extLst>
          </p:cNvPr>
          <p:cNvSpPr txBox="1"/>
          <p:nvPr/>
        </p:nvSpPr>
        <p:spPr>
          <a:xfrm>
            <a:off x="9303026" y="6303698"/>
            <a:ext cx="272414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YesOJO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å¤äººåä¹æ°é¦é ç»åæå½±åè½çSwitchåºåº§å±å¼ä¼ç­¹">
            <a:extLst>
              <a:ext uri="{FF2B5EF4-FFF2-40B4-BE49-F238E27FC236}">
                <a16:creationId xmlns:a16="http://schemas.microsoft.com/office/drawing/2014/main" id="{6FAD99EE-01EF-4379-AB67-B00888B8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725" y="1107755"/>
            <a:ext cx="5492145" cy="549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044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3. Hardware startups in Shenzhen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3219A6-B2D4-4B23-AB40-62EE717955FB}"/>
              </a:ext>
            </a:extLst>
          </p:cNvPr>
          <p:cNvSpPr txBox="1"/>
          <p:nvPr/>
        </p:nvSpPr>
        <p:spPr>
          <a:xfrm>
            <a:off x="744279" y="1318437"/>
            <a:ext cx="1318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YesOJO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E8A68B-D516-4B60-890D-4B677BA4FB1E}"/>
              </a:ext>
            </a:extLst>
          </p:cNvPr>
          <p:cNvSpPr txBox="1"/>
          <p:nvPr/>
        </p:nvSpPr>
        <p:spPr>
          <a:xfrm>
            <a:off x="9303026" y="6303698"/>
            <a:ext cx="2724144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Resources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YesOJO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74FF46-5932-458E-ABC0-F0A005611CFB}"/>
              </a:ext>
            </a:extLst>
          </p:cNvPr>
          <p:cNvSpPr txBox="1"/>
          <p:nvPr/>
        </p:nvSpPr>
        <p:spPr>
          <a:xfrm>
            <a:off x="2659964" y="1847863"/>
            <a:ext cx="6450723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Mar 2017     Nintendo Switch released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Apr 2017     Idea born for Switch projector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Jul 2017      Team setup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Aug 2017    First prototype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Oct 2017     Indiegogo crowdfunding started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Dec 2017    Funding successful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Jan 2018     First batch shipped</a:t>
            </a:r>
          </a:p>
        </p:txBody>
      </p:sp>
    </p:spTree>
    <p:extLst>
      <p:ext uri="{BB962C8B-B14F-4D97-AF65-F5344CB8AC3E}">
        <p14:creationId xmlns:p14="http://schemas.microsoft.com/office/powerpoint/2010/main" val="3738488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 Experiences in startup companies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1802FC-91C3-4BDE-AE6C-92455B1E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049" y="1128504"/>
            <a:ext cx="7302875" cy="54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21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 Experiences in startup companies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EA76D1E-A1FD-4FE5-86C2-914BD5DAA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037138"/>
              </p:ext>
            </p:extLst>
          </p:nvPr>
        </p:nvGraphicFramePr>
        <p:xfrm>
          <a:off x="1056155" y="1531145"/>
          <a:ext cx="8515228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088">
                  <a:extLst>
                    <a:ext uri="{9D8B030D-6E8A-4147-A177-3AD203B41FA5}">
                      <a16:colId xmlns:a16="http://schemas.microsoft.com/office/drawing/2014/main" val="373143395"/>
                    </a:ext>
                  </a:extLst>
                </a:gridCol>
                <a:gridCol w="3085578">
                  <a:extLst>
                    <a:ext uri="{9D8B030D-6E8A-4147-A177-3AD203B41FA5}">
                      <a16:colId xmlns:a16="http://schemas.microsoft.com/office/drawing/2014/main" val="1900702758"/>
                    </a:ext>
                  </a:extLst>
                </a:gridCol>
                <a:gridCol w="3096562">
                  <a:extLst>
                    <a:ext uri="{9D8B030D-6E8A-4147-A177-3AD203B41FA5}">
                      <a16:colId xmlns:a16="http://schemas.microsoft.com/office/drawing/2014/main" val="320040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Comparison in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 Corporates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Startups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2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style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target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instructions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timeline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result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target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 instructions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Uncontrolled timeline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 result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5436469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08A4F2EF-3B41-4672-B779-48CCB2FA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32" y="3886199"/>
            <a:ext cx="4750586" cy="2453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5D8C1A-1EBF-4DC4-BA85-559969249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799" y="3785913"/>
            <a:ext cx="3359323" cy="26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02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 Experiences in startup companies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EA76D1E-A1FD-4FE5-86C2-914BD5DAA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494725"/>
              </p:ext>
            </p:extLst>
          </p:nvPr>
        </p:nvGraphicFramePr>
        <p:xfrm>
          <a:off x="1056155" y="1531145"/>
          <a:ext cx="851522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088">
                  <a:extLst>
                    <a:ext uri="{9D8B030D-6E8A-4147-A177-3AD203B41FA5}">
                      <a16:colId xmlns:a16="http://schemas.microsoft.com/office/drawing/2014/main" val="373143395"/>
                    </a:ext>
                  </a:extLst>
                </a:gridCol>
                <a:gridCol w="3085578">
                  <a:extLst>
                    <a:ext uri="{9D8B030D-6E8A-4147-A177-3AD203B41FA5}">
                      <a16:colId xmlns:a16="http://schemas.microsoft.com/office/drawing/2014/main" val="1900702758"/>
                    </a:ext>
                  </a:extLst>
                </a:gridCol>
                <a:gridCol w="3096562">
                  <a:extLst>
                    <a:ext uri="{9D8B030D-6E8A-4147-A177-3AD203B41FA5}">
                      <a16:colId xmlns:a16="http://schemas.microsoft.com/office/drawing/2014/main" val="320040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Comparison in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 Corporates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Startups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2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Skill set required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Specialized skill point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research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stack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level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0299446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F65AB3FA-8AF8-4CC2-B56F-584928E5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5" y="2913624"/>
            <a:ext cx="4966464" cy="32496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B8F96D-50E1-40A9-8648-1352EA9A3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175" y="2986439"/>
            <a:ext cx="5916877" cy="317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70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 Experiences in startup companies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EA76D1E-A1FD-4FE5-86C2-914BD5DAA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481035"/>
              </p:ext>
            </p:extLst>
          </p:nvPr>
        </p:nvGraphicFramePr>
        <p:xfrm>
          <a:off x="1056155" y="1531145"/>
          <a:ext cx="8515228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088">
                  <a:extLst>
                    <a:ext uri="{9D8B030D-6E8A-4147-A177-3AD203B41FA5}">
                      <a16:colId xmlns:a16="http://schemas.microsoft.com/office/drawing/2014/main" val="373143395"/>
                    </a:ext>
                  </a:extLst>
                </a:gridCol>
                <a:gridCol w="3085578">
                  <a:extLst>
                    <a:ext uri="{9D8B030D-6E8A-4147-A177-3AD203B41FA5}">
                      <a16:colId xmlns:a16="http://schemas.microsoft.com/office/drawing/2014/main" val="1900702758"/>
                    </a:ext>
                  </a:extLst>
                </a:gridCol>
                <a:gridCol w="3096562">
                  <a:extLst>
                    <a:ext uri="{9D8B030D-6E8A-4147-A177-3AD203B41FA5}">
                      <a16:colId xmlns:a16="http://schemas.microsoft.com/office/drawing/2014/main" val="320040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Comparison in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 Corporates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Startups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2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Medium, manageable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High, most of the time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811945"/>
                  </a:ext>
                </a:extLst>
              </a:tr>
            </a:tbl>
          </a:graphicData>
        </a:graphic>
      </p:graphicFrame>
      <p:pic>
        <p:nvPicPr>
          <p:cNvPr id="2050" name="Picture 2" descr="&quot;Why me?&quot;">
            <a:extLst>
              <a:ext uri="{FF2B5EF4-FFF2-40B4-BE49-F238E27FC236}">
                <a16:creationId xmlns:a16="http://schemas.microsoft.com/office/drawing/2014/main" id="{78403930-C6D5-4DBF-B7BE-AD29DF3C2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110" y="2940116"/>
            <a:ext cx="6001760" cy="311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.daililol.com/1348536676.7169_f125u7nr_.jpg">
            <a:extLst>
              <a:ext uri="{FF2B5EF4-FFF2-40B4-BE49-F238E27FC236}">
                <a16:creationId xmlns:a16="http://schemas.microsoft.com/office/drawing/2014/main" id="{B95EFF41-3579-41BF-8DD0-99847AFF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32" y="2528362"/>
            <a:ext cx="4701209" cy="4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33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2E0EE-1BA0-4876-8DB4-40C6350AACF8}"/>
              </a:ext>
            </a:extLst>
          </p:cNvPr>
          <p:cNvSpPr txBox="1"/>
          <p:nvPr/>
        </p:nvSpPr>
        <p:spPr>
          <a:xfrm>
            <a:off x="671330" y="1190336"/>
            <a:ext cx="4236994" cy="5013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PoC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 Proof of Concept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EV: Engineering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DV: Design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PV: Product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MP: Mass Production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1F50D4F-4879-4FAE-9E20-6B6D41F141DB}"/>
              </a:ext>
            </a:extLst>
          </p:cNvPr>
          <p:cNvSpPr txBox="1"/>
          <p:nvPr/>
        </p:nvSpPr>
        <p:spPr>
          <a:xfrm>
            <a:off x="6107964" y="1350991"/>
            <a:ext cx="1933030" cy="4459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Prototyping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Production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57673C0-FFE4-445C-B910-BE77E00ECE5F}"/>
              </a:ext>
            </a:extLst>
          </p:cNvPr>
          <p:cNvSpPr/>
          <p:nvPr/>
        </p:nvSpPr>
        <p:spPr>
          <a:xfrm>
            <a:off x="4906882" y="1446028"/>
            <a:ext cx="834700" cy="38806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C9C77918-8A26-45E0-99BB-750A805B9C9B}"/>
              </a:ext>
            </a:extLst>
          </p:cNvPr>
          <p:cNvSpPr/>
          <p:nvPr/>
        </p:nvSpPr>
        <p:spPr>
          <a:xfrm>
            <a:off x="4906881" y="2713773"/>
            <a:ext cx="542260" cy="1127051"/>
          </a:xfrm>
          <a:prstGeom prst="righ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67A97750-9867-4093-BC24-F9F40781F912}"/>
              </a:ext>
            </a:extLst>
          </p:cNvPr>
          <p:cNvSpPr/>
          <p:nvPr/>
        </p:nvSpPr>
        <p:spPr>
          <a:xfrm>
            <a:off x="4906881" y="4825408"/>
            <a:ext cx="542260" cy="1127051"/>
          </a:xfrm>
          <a:prstGeom prst="righ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67186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 Experiences in startup companies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EA76D1E-A1FD-4FE5-86C2-914BD5DAA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840641"/>
              </p:ext>
            </p:extLst>
          </p:nvPr>
        </p:nvGraphicFramePr>
        <p:xfrm>
          <a:off x="1056155" y="1531145"/>
          <a:ext cx="851522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088">
                  <a:extLst>
                    <a:ext uri="{9D8B030D-6E8A-4147-A177-3AD203B41FA5}">
                      <a16:colId xmlns:a16="http://schemas.microsoft.com/office/drawing/2014/main" val="373143395"/>
                    </a:ext>
                  </a:extLst>
                </a:gridCol>
                <a:gridCol w="3085578">
                  <a:extLst>
                    <a:ext uri="{9D8B030D-6E8A-4147-A177-3AD203B41FA5}">
                      <a16:colId xmlns:a16="http://schemas.microsoft.com/office/drawing/2014/main" val="1900702758"/>
                    </a:ext>
                  </a:extLst>
                </a:gridCol>
                <a:gridCol w="3096562">
                  <a:extLst>
                    <a:ext uri="{9D8B030D-6E8A-4147-A177-3AD203B41FA5}">
                      <a16:colId xmlns:a16="http://schemas.microsoft.com/office/drawing/2014/main" val="320040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Comparison in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 Corporates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Startups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2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Reward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 to high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Predictable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 to extremely high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predictable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287219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BE875919-FCD1-4ADC-99AE-60B55D727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75" y="3076357"/>
            <a:ext cx="4199694" cy="3162481"/>
          </a:xfrm>
          <a:prstGeom prst="rect">
            <a:avLst/>
          </a:prstGeom>
        </p:spPr>
      </p:pic>
      <p:pic>
        <p:nvPicPr>
          <p:cNvPr id="3074" name="Picture 2" descr="https://timgsa.baidu.com/timg?image&amp;quality=80&amp;size=b9999_10000&amp;sec=1541618228104&amp;di=d1dde60fc62c56b79bd5999819fbb751&amp;imgtype=0&amp;src=http%3A%2F%2Fapi.cocoachina.com%2Fuploads%2F20180208%2F1518056661285713.png">
            <a:extLst>
              <a:ext uri="{FF2B5EF4-FFF2-40B4-BE49-F238E27FC236}">
                <a16:creationId xmlns:a16="http://schemas.microsoft.com/office/drawing/2014/main" id="{2F34092B-4198-4FA5-A99D-1FC4C799A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492" y="3076357"/>
            <a:ext cx="3330974" cy="316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20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 Experiences in startup companies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EA76D1E-A1FD-4FE5-86C2-914BD5DAA4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058072"/>
              </p:ext>
            </p:extLst>
          </p:nvPr>
        </p:nvGraphicFramePr>
        <p:xfrm>
          <a:off x="1056155" y="1531145"/>
          <a:ext cx="8515228" cy="79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088">
                  <a:extLst>
                    <a:ext uri="{9D8B030D-6E8A-4147-A177-3AD203B41FA5}">
                      <a16:colId xmlns:a16="http://schemas.microsoft.com/office/drawing/2014/main" val="373143395"/>
                    </a:ext>
                  </a:extLst>
                </a:gridCol>
                <a:gridCol w="3085578">
                  <a:extLst>
                    <a:ext uri="{9D8B030D-6E8A-4147-A177-3AD203B41FA5}">
                      <a16:colId xmlns:a16="http://schemas.microsoft.com/office/drawing/2014/main" val="1900702758"/>
                    </a:ext>
                  </a:extLst>
                </a:gridCol>
                <a:gridCol w="3096562">
                  <a:extLst>
                    <a:ext uri="{9D8B030D-6E8A-4147-A177-3AD203B41FA5}">
                      <a16:colId xmlns:a16="http://schemas.microsoft.com/office/drawing/2014/main" val="320040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Comparison in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 Corporates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Startups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2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High, or extremely high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036726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BB96B36F-68D3-4C3E-B06E-DA67DE68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359" y="2642753"/>
            <a:ext cx="4629388" cy="346092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EA1FCE-3DCC-4E6D-82CE-FC030F79E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867" y="2536280"/>
            <a:ext cx="2675485" cy="36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18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>
            <a:extLst>
              <a:ext uri="{FF2B5EF4-FFF2-40B4-BE49-F238E27FC236}">
                <a16:creationId xmlns:a16="http://schemas.microsoft.com/office/drawing/2014/main" id="{AA8DF9A0-68B5-4AF3-9D8F-8DC14CA9C8EA}"/>
              </a:ext>
            </a:extLst>
          </p:cNvPr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4. Experiences in startup companies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EA76D1E-A1FD-4FE5-86C2-914BD5DAA4CC}"/>
              </a:ext>
            </a:extLst>
          </p:cNvPr>
          <p:cNvGraphicFramePr>
            <a:graphicFrameLocks noGrp="1"/>
          </p:cNvGraphicFramePr>
          <p:nvPr/>
        </p:nvGraphicFramePr>
        <p:xfrm>
          <a:off x="1056155" y="1531145"/>
          <a:ext cx="8515228" cy="39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3088">
                  <a:extLst>
                    <a:ext uri="{9D8B030D-6E8A-4147-A177-3AD203B41FA5}">
                      <a16:colId xmlns:a16="http://schemas.microsoft.com/office/drawing/2014/main" val="373143395"/>
                    </a:ext>
                  </a:extLst>
                </a:gridCol>
                <a:gridCol w="3085578">
                  <a:extLst>
                    <a:ext uri="{9D8B030D-6E8A-4147-A177-3AD203B41FA5}">
                      <a16:colId xmlns:a16="http://schemas.microsoft.com/office/drawing/2014/main" val="1900702758"/>
                    </a:ext>
                  </a:extLst>
                </a:gridCol>
                <a:gridCol w="3096562">
                  <a:extLst>
                    <a:ext uri="{9D8B030D-6E8A-4147-A177-3AD203B41FA5}">
                      <a16:colId xmlns:a16="http://schemas.microsoft.com/office/drawing/2014/main" val="3200408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Comparison in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Big Corporates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Startups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925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Working style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target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instructions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timeline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result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 target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Partial instructions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Uncontrolled timeline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Unknown result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543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Skill set required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Specialized skill point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Deep research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 stack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General level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50299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Medium, manageable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High, most of the time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0811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Reward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 to high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Predictable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None to extremely high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predictable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4287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Risk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High, or extremely high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2036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8940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A284BB-43CE-450E-B7F3-8132A8DF840F}"/>
              </a:ext>
            </a:extLst>
          </p:cNvPr>
          <p:cNvSpPr txBox="1"/>
          <p:nvPr/>
        </p:nvSpPr>
        <p:spPr>
          <a:xfrm>
            <a:off x="5407350" y="1967948"/>
            <a:ext cx="13773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4403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A284BB-43CE-450E-B7F3-8132A8DF840F}"/>
              </a:ext>
            </a:extLst>
          </p:cNvPr>
          <p:cNvSpPr txBox="1"/>
          <p:nvPr/>
        </p:nvSpPr>
        <p:spPr>
          <a:xfrm>
            <a:off x="4685197" y="1798983"/>
            <a:ext cx="28216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866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2E0EE-1BA0-4876-8DB4-40C6350AACF8}"/>
              </a:ext>
            </a:extLst>
          </p:cNvPr>
          <p:cNvSpPr txBox="1"/>
          <p:nvPr/>
        </p:nvSpPr>
        <p:spPr>
          <a:xfrm>
            <a:off x="671330" y="1190336"/>
            <a:ext cx="4236994" cy="5013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PoC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: Proof of Concept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EV: Engineering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DV: Design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PV: Product Verification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MP: Mass Production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A1F50D4F-4879-4FAE-9E20-6B6D41F141DB}"/>
              </a:ext>
            </a:extLst>
          </p:cNvPr>
          <p:cNvSpPr txBox="1"/>
          <p:nvPr/>
        </p:nvSpPr>
        <p:spPr>
          <a:xfrm>
            <a:off x="6107964" y="1350991"/>
            <a:ext cx="1933030" cy="4459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Idea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Prototyping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Production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557673C0-FFE4-445C-B910-BE77E00ECE5F}"/>
              </a:ext>
            </a:extLst>
          </p:cNvPr>
          <p:cNvSpPr/>
          <p:nvPr/>
        </p:nvSpPr>
        <p:spPr>
          <a:xfrm>
            <a:off x="4906882" y="1446028"/>
            <a:ext cx="834700" cy="38806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C9C77918-8A26-45E0-99BB-750A805B9C9B}"/>
              </a:ext>
            </a:extLst>
          </p:cNvPr>
          <p:cNvSpPr/>
          <p:nvPr/>
        </p:nvSpPr>
        <p:spPr>
          <a:xfrm>
            <a:off x="4906881" y="2713773"/>
            <a:ext cx="542260" cy="1127051"/>
          </a:xfrm>
          <a:prstGeom prst="righ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67A97750-9867-4093-BC24-F9F40781F912}"/>
              </a:ext>
            </a:extLst>
          </p:cNvPr>
          <p:cNvSpPr/>
          <p:nvPr/>
        </p:nvSpPr>
        <p:spPr>
          <a:xfrm>
            <a:off x="4906881" y="4825408"/>
            <a:ext cx="542260" cy="1127051"/>
          </a:xfrm>
          <a:prstGeom prst="righ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9584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5132" y="369636"/>
            <a:ext cx="10520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1. Introduction about building hardware products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286130-1B9A-4C51-BE96-534EC1F7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07" y="954411"/>
            <a:ext cx="10411463" cy="58314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BBFA299-5CE4-421E-AE61-CC0BC62D8A38}"/>
              </a:ext>
            </a:extLst>
          </p:cNvPr>
          <p:cNvSpPr txBox="1"/>
          <p:nvPr/>
        </p:nvSpPr>
        <p:spPr>
          <a:xfrm>
            <a:off x="9275817" y="6185347"/>
            <a:ext cx="291618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from </a:t>
            </a:r>
            <a:r>
              <a:rPr lang="en-US" altLang="zh-CN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Innozendesign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603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1344</Words>
  <Application>Microsoft Office PowerPoint</Application>
  <PresentationFormat>宽屏</PresentationFormat>
  <Paragraphs>432</Paragraphs>
  <Slides>74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0" baseType="lpstr"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C</dc:creator>
  <cp:lastModifiedBy>Z C</cp:lastModifiedBy>
  <cp:revision>170</cp:revision>
  <dcterms:created xsi:type="dcterms:W3CDTF">2018-11-07T11:45:04Z</dcterms:created>
  <dcterms:modified xsi:type="dcterms:W3CDTF">2018-11-08T07:40:10Z</dcterms:modified>
</cp:coreProperties>
</file>